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74" r:id="rId4"/>
    <p:sldId id="275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76" r:id="rId13"/>
    <p:sldId id="277" r:id="rId14"/>
    <p:sldId id="278" r:id="rId15"/>
    <p:sldId id="279" r:id="rId16"/>
    <p:sldId id="266" r:id="rId17"/>
    <p:sldId id="280" r:id="rId18"/>
    <p:sldId id="267" r:id="rId19"/>
    <p:sldId id="268" r:id="rId20"/>
    <p:sldId id="269" r:id="rId21"/>
    <p:sldId id="270" r:id="rId22"/>
    <p:sldId id="281" r:id="rId23"/>
    <p:sldId id="282" r:id="rId24"/>
    <p:sldId id="271" r:id="rId25"/>
    <p:sldId id="283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DF54-12DE-4F3C-B794-29C211AF8A19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B1DD-E5E7-4A14-909C-01318378D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DF54-12DE-4F3C-B794-29C211AF8A19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B1DD-E5E7-4A14-909C-01318378D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DF54-12DE-4F3C-B794-29C211AF8A19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B1DD-E5E7-4A14-909C-01318378D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7391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28600" y="1981200"/>
            <a:ext cx="7391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1828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2D2525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14600" y="6248400"/>
            <a:ext cx="3048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2D2525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0960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18CB2F72-B13B-49A7-8E3E-DF8969AB9C9D}" type="slidenum">
              <a:rPr lang="ru-RU" altLang="ru-RU">
                <a:solidFill>
                  <a:srgbClr val="2D2525"/>
                </a:solidFill>
              </a:rPr>
              <a:pPr/>
              <a:t>‹#›</a:t>
            </a:fld>
            <a:endParaRPr lang="ru-RU" altLang="ru-RU">
              <a:solidFill>
                <a:srgbClr val="2D252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2854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7391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228600" y="1981200"/>
            <a:ext cx="36195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00500" y="1981200"/>
            <a:ext cx="36195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1828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514600" y="6248400"/>
            <a:ext cx="3048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960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FC979C9B-21D2-4F73-B235-A0CF597BB7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79016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DF54-12DE-4F3C-B794-29C211AF8A19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B1DD-E5E7-4A14-909C-01318378D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DF54-12DE-4F3C-B794-29C211AF8A19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B1DD-E5E7-4A14-909C-01318378D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DF54-12DE-4F3C-B794-29C211AF8A19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B1DD-E5E7-4A14-909C-01318378D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DF54-12DE-4F3C-B794-29C211AF8A19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B1DD-E5E7-4A14-909C-01318378D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DF54-12DE-4F3C-B794-29C211AF8A19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B1DD-E5E7-4A14-909C-01318378D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DF54-12DE-4F3C-B794-29C211AF8A19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B1DD-E5E7-4A14-909C-01318378D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DF54-12DE-4F3C-B794-29C211AF8A19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B1DD-E5E7-4A14-909C-01318378D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DF54-12DE-4F3C-B794-29C211AF8A19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B1DD-E5E7-4A14-909C-01318378D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5DF54-12DE-4F3C-B794-29C211AF8A19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6B1DD-E5E7-4A14-909C-01318378D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0%D0%BB%D1%8C%D0%B2%D0%B0%D0%B4%D0%BE%D1%80%D1%81%D0%BA%D0%B8%D0%B9_%D0%BA%D0%BE%D0%BB%D0%BE%D0%BD" TargetMode="External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/index.php?title=%D0%A4%D0%B0%D0%B9%D0%BB:ElSalvadorP107-100Colones-1965-donatedth_b.jpg&amp;filetimestamp=20080327132121&amp;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s://commons.wikimedia.org/wiki/File:ES10-1999_b.jpg?uselang=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s://ru.wikipedia.org/wiki/%D0%9A%D0%BE%D0%BB%D1%83%D0%BC%D0%B1%D0%BE%D0%B2_%D0%BE%D0%B1%D0%BC%D0%B5%D0%BD" TargetMode="External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открытие америки\wpapers_ru_Карта-и-компас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u="sng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Давайте подумаем …</a:t>
            </a:r>
            <a:endParaRPr lang="ru-RU" sz="3600" b="1" u="sng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r>
              <a:rPr lang="ru-RU" dirty="0" smtClean="0"/>
              <a:t>Почему европейцы искали морской путь в Индию?</a:t>
            </a:r>
          </a:p>
          <a:p>
            <a:r>
              <a:rPr lang="ru-RU" dirty="0" smtClean="0"/>
              <a:t>Кто стал организатором морских походов в Индию в Европе?</a:t>
            </a:r>
          </a:p>
          <a:p>
            <a:r>
              <a:rPr lang="ru-RU" dirty="0" smtClean="0"/>
              <a:t>Почему </a:t>
            </a:r>
            <a:r>
              <a:rPr lang="ru-RU" dirty="0" err="1" smtClean="0"/>
              <a:t>Бартоломеу</a:t>
            </a:r>
            <a:r>
              <a:rPr lang="ru-RU" dirty="0" smtClean="0"/>
              <a:t> </a:t>
            </a:r>
            <a:r>
              <a:rPr lang="ru-RU" dirty="0" err="1" smtClean="0"/>
              <a:t>Диаш</a:t>
            </a:r>
            <a:r>
              <a:rPr lang="ru-RU" dirty="0" smtClean="0"/>
              <a:t> не закончил свой путь в Индию?</a:t>
            </a:r>
          </a:p>
          <a:p>
            <a:r>
              <a:rPr lang="ru-RU" dirty="0" smtClean="0"/>
              <a:t>Почему </a:t>
            </a:r>
            <a:r>
              <a:rPr lang="ru-RU" dirty="0" err="1" smtClean="0"/>
              <a:t>Бартоломеу</a:t>
            </a:r>
            <a:r>
              <a:rPr lang="ru-RU" dirty="0" smtClean="0"/>
              <a:t>  </a:t>
            </a:r>
            <a:r>
              <a:rPr lang="ru-RU" dirty="0" err="1" smtClean="0"/>
              <a:t>Диаш</a:t>
            </a:r>
            <a:r>
              <a:rPr lang="ru-RU" dirty="0" smtClean="0"/>
              <a:t> не попробовал еще раз отправиться в Индию?</a:t>
            </a:r>
          </a:p>
          <a:p>
            <a:r>
              <a:rPr lang="ru-RU" dirty="0" smtClean="0"/>
              <a:t>Кто из европейцев первым добрался до Индии морским путем?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открытие америки\wpapers_ru_Карта-и-компас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Начало экспедиции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mtClean="0"/>
              <a:t>Подготовка заняла три месяца. 3 августа 1492 года флотилия из трех кораблей  вышла в путь  </a:t>
            </a:r>
          </a:p>
          <a:p>
            <a:r>
              <a:rPr lang="ru-RU" sz="2400" smtClean="0"/>
              <a:t>Корабли назвались - Нинья  Пинта Санта-Мария</a:t>
            </a:r>
          </a:p>
        </p:txBody>
      </p:sp>
      <p:pic>
        <p:nvPicPr>
          <p:cNvPr id="7" name="Рисунок 6" descr="hristofor-kolum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080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открытие америки\wpapers_ru_Карта-и-компас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Плавание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557338"/>
            <a:ext cx="4259263" cy="45259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Португальские  моряки привыкли плавать в новых морях так, чтобы земля была в зоне видимости, а экспедиция Колумба  уходила от земли все дальше и дальше в незнакомые воды.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Моряки стали волноваться, но командор всегда находил нужные слова и успокаивал свою команду.</a:t>
            </a:r>
            <a:endParaRPr lang="ru-RU" sz="2400" dirty="0"/>
          </a:p>
        </p:txBody>
      </p:sp>
      <p:pic>
        <p:nvPicPr>
          <p:cNvPr id="10245" name="Рисунок 7" descr="navigaciy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341438"/>
            <a:ext cx="5076825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4"/>
            <a:ext cx="7775575" cy="1583581"/>
          </a:xfrm>
        </p:spPr>
        <p:txBody>
          <a:bodyPr/>
          <a:lstStyle/>
          <a:p>
            <a:pPr marL="228600"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/>
              </a:rPr>
              <a:t>Работа с учебником (</a:t>
            </a:r>
            <a:r>
              <a:rPr lang="ru-RU" sz="2800" b="1" dirty="0" err="1">
                <a:solidFill>
                  <a:srgbClr val="C00000"/>
                </a:solidFill>
                <a:latin typeface="Comic Sans MS" panose="030F0702030302020204" pitchFamily="66" charset="0"/>
                <a:ea typeface="Times New Roman"/>
              </a:rPr>
              <a:t>стр</a:t>
            </a:r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/>
              </a:rPr>
              <a:t> 65) </a:t>
            </a:r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Times New Roman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Times New Roman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Times New Roman"/>
              </a:rPr>
              <a:t>Плавание </a:t>
            </a:r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/>
              </a:rPr>
              <a:t>на запад</a:t>
            </a:r>
            <a:b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/>
              </a:rPr>
            </a:br>
            <a:endParaRPr lang="ru-RU" alt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989138"/>
            <a:ext cx="6696100" cy="38877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dirty="0" smtClean="0">
                <a:latin typeface="Comic Sans MS" panose="030F0702030302020204" pitchFamily="66" charset="0"/>
                <a:ea typeface="Times New Roman"/>
              </a:rPr>
              <a:t> </a:t>
            </a:r>
            <a: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</a:rPr>
              <a:t>Ответить на вопросы:</a:t>
            </a:r>
            <a:b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</a:rPr>
              <a:t>Когда началось первое плавание Колумба?</a:t>
            </a:r>
            <a:b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</a:rPr>
              <a:t>Как назывались его </a:t>
            </a:r>
            <a:r>
              <a:rPr lang="ru-RU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</a:rPr>
              <a:t>корабли?</a:t>
            </a:r>
          </a:p>
          <a:p>
            <a:pPr eaLnBrk="1" hangingPunct="1">
              <a:buFontTx/>
              <a:buNone/>
            </a:pPr>
            <a:r>
              <a:rPr lang="ru-RU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</a:rPr>
              <a:t>Когда </a:t>
            </a:r>
            <a:r>
              <a:rPr lang="ru-RU" sz="2800" dirty="0">
                <a:solidFill>
                  <a:srgbClr val="000000"/>
                </a:solidFill>
                <a:latin typeface="Comic Sans MS" panose="030F0702030302020204" pitchFamily="66" charset="0"/>
                <a:ea typeface="Times New Roman"/>
              </a:rPr>
              <a:t>команда увидела впервые землю</a:t>
            </a:r>
            <a:r>
              <a:rPr lang="ru-RU" sz="2800" dirty="0">
                <a:solidFill>
                  <a:srgbClr val="000000"/>
                </a:solidFill>
                <a:ea typeface="Times New Roman"/>
              </a:rPr>
              <a:t>?</a:t>
            </a:r>
            <a:br>
              <a:rPr lang="ru-RU" sz="2800" dirty="0">
                <a:solidFill>
                  <a:srgbClr val="000000"/>
                </a:solidFill>
                <a:ea typeface="Times New Roman"/>
              </a:rPr>
            </a:br>
            <a:r>
              <a:rPr lang="ru-RU" sz="2800" dirty="0" smtClean="0">
                <a:latin typeface="Comic Sans MS" panose="030F0702030302020204" pitchFamily="66" charset="0"/>
                <a:ea typeface="Times New Roman"/>
              </a:rPr>
              <a:t/>
            </a:r>
            <a:br>
              <a:rPr lang="ru-RU" sz="2800" dirty="0" smtClean="0">
                <a:latin typeface="Comic Sans MS" panose="030F0702030302020204" pitchFamily="66" charset="0"/>
                <a:ea typeface="Times New Roman"/>
              </a:rPr>
            </a:br>
            <a:endParaRPr lang="ru-RU" altLang="ru-RU" sz="2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5252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877272"/>
            <a:ext cx="5896166" cy="461665"/>
          </a:xfrm>
          <a:prstGeom prst="rect">
            <a:avLst/>
          </a:prstGeom>
          <a:solidFill>
            <a:srgbClr val="FFFF66">
              <a:alpha val="65882"/>
            </a:srgbClr>
          </a:solidFill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660033"/>
                </a:solidFill>
                <a:latin typeface="Comic Sans MS" panose="030F0702030302020204" pitchFamily="66" charset="0"/>
                <a:ea typeface="Times New Roman"/>
              </a:rPr>
              <a:t>Мог  </a:t>
            </a:r>
            <a:r>
              <a:rPr lang="ru-RU" sz="2400" b="1" i="1" dirty="0">
                <a:solidFill>
                  <a:srgbClr val="660033"/>
                </a:solidFill>
                <a:latin typeface="Comic Sans MS" panose="030F0702030302020204" pitchFamily="66" charset="0"/>
                <a:ea typeface="Times New Roman"/>
              </a:rPr>
              <a:t>ли Колумб не открыть Америку</a:t>
            </a:r>
            <a:endParaRPr lang="ru-RU" sz="2400" b="1" dirty="0">
              <a:solidFill>
                <a:srgbClr val="660033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75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5575" cy="1143000"/>
          </a:xfrm>
        </p:spPr>
        <p:txBody>
          <a:bodyPr/>
          <a:lstStyle/>
          <a:p>
            <a:pPr eaLnBrk="1" hangingPunct="1"/>
            <a:endParaRPr lang="ru-RU" altLang="ru-RU" smtClean="0">
              <a:solidFill>
                <a:srgbClr val="82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7775575" cy="38877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Подзаголовок слайда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2587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666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938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открытие америки\wpapers_ru_Карта-и-компас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388" y="333375"/>
            <a:ext cx="41148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Ошибка Колумба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700213"/>
            <a:ext cx="4114800" cy="4525962"/>
          </a:xfrm>
        </p:spPr>
        <p:txBody>
          <a:bodyPr/>
          <a:lstStyle/>
          <a:p>
            <a:r>
              <a:rPr lang="ru-RU" sz="2400" dirty="0" smtClean="0"/>
              <a:t>Прочитайте текст учебника страница  65-66. </a:t>
            </a:r>
          </a:p>
          <a:p>
            <a:r>
              <a:rPr lang="ru-RU" sz="2400" dirty="0" smtClean="0"/>
              <a:t>Скажите, почему, несмотря на многие факты, говорившие о том, что новый остров- это не Азия, Колумб все таки был уверен, что нашел Индию?</a:t>
            </a:r>
          </a:p>
          <a:p>
            <a:endParaRPr lang="ru-RU" sz="2400" dirty="0" smtClean="0"/>
          </a:p>
        </p:txBody>
      </p:sp>
      <p:pic>
        <p:nvPicPr>
          <p:cNvPr id="13317" name="Рисунок 7" descr="пинт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825" y="0"/>
            <a:ext cx="4829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3D_peizazh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7391400" cy="1143000"/>
          </a:xfrm>
        </p:spPr>
        <p:txBody>
          <a:bodyPr/>
          <a:lstStyle/>
          <a:p>
            <a:r>
              <a:rPr lang="ru-RU" altLang="ru-RU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Открытие по «ошибке»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2514600"/>
            <a:ext cx="4267200" cy="4114800"/>
          </a:xfrm>
        </p:spPr>
        <p:txBody>
          <a:bodyPr/>
          <a:lstStyle/>
          <a:p>
            <a:pPr algn="ctr">
              <a:buNone/>
            </a:pPr>
            <a:r>
              <a:rPr lang="ru-RU" alt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До самой смерти Колумб был </a:t>
            </a:r>
            <a:r>
              <a:rPr lang="ru-RU" alt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уверен,что</a:t>
            </a:r>
            <a:r>
              <a:rPr lang="ru-RU" alt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побывал в Индии. Так «по ошибке» была открыта Америка</a:t>
            </a:r>
            <a:r>
              <a:rPr lang="ru-RU" alt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0486" name="Picture 6" descr="Корабль Х"/>
          <p:cNvPicPr>
            <a:picLocks noChangeAspect="1" noChangeArrowheads="1"/>
          </p:cNvPicPr>
          <p:nvPr/>
        </p:nvPicPr>
        <p:blipFill>
          <a:blip r:embed="rId3" cstate="print">
            <a:lum bright="12000" contrast="3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200400"/>
            <a:ext cx="3962400" cy="3032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403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autoUpdateAnimBg="0" advAuto="2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открытие америки\wpapers_ru_Карта-и-компас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Comic Sans MS" pitchFamily="66" charset="0"/>
              </a:rPr>
              <a:t>Три плавания в «Индию»</a:t>
            </a:r>
          </a:p>
        </p:txBody>
      </p:sp>
      <p:sp>
        <p:nvSpPr>
          <p:cNvPr id="15364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5" name="Picture 2" descr="C:\Users\User\Desktop\открытие америки\89956-050-8969725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открытие америки\wpapers_ru_Карта-и-компас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       Заслуги Колумба </a:t>
            </a:r>
          </a:p>
        </p:txBody>
      </p:sp>
      <p:sp>
        <p:nvSpPr>
          <p:cNvPr id="17412" name="Содержимое 5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r>
              <a:rPr lang="ru-RU" sz="2800" smtClean="0"/>
              <a:t>Имя Колумба знает  весь мир. </a:t>
            </a:r>
          </a:p>
          <a:p>
            <a:r>
              <a:rPr lang="ru-RU" sz="2800" b="1" smtClean="0"/>
              <a:t>В честь Колумба названы</a:t>
            </a:r>
            <a:endParaRPr lang="ru-RU" sz="2800" smtClean="0"/>
          </a:p>
          <a:p>
            <a:r>
              <a:rPr lang="ru-RU" sz="2400" smtClean="0"/>
              <a:t>Государство в Южной Америке </a:t>
            </a:r>
            <a:r>
              <a:rPr lang="ru-RU" sz="2400" i="1" smtClean="0"/>
              <a:t>Колумбия</a:t>
            </a:r>
            <a:endParaRPr lang="ru-RU" sz="2400" smtClean="0"/>
          </a:p>
          <a:p>
            <a:r>
              <a:rPr lang="ru-RU" sz="2400" smtClean="0"/>
              <a:t>Гора </a:t>
            </a:r>
            <a:r>
              <a:rPr lang="ru-RU" sz="2400" i="1" smtClean="0"/>
              <a:t>Кристобаль Колон</a:t>
            </a:r>
            <a:r>
              <a:rPr lang="ru-RU" sz="2400" smtClean="0"/>
              <a:t> в Колумбии, высота 5775 м</a:t>
            </a:r>
          </a:p>
          <a:p>
            <a:r>
              <a:rPr lang="ru-RU" sz="2400" i="1" smtClean="0"/>
              <a:t>Федеральный округ Колумбия</a:t>
            </a:r>
            <a:r>
              <a:rPr lang="ru-RU" sz="2400" smtClean="0"/>
              <a:t> в США</a:t>
            </a:r>
          </a:p>
          <a:p>
            <a:r>
              <a:rPr lang="ru-RU" sz="2400" smtClean="0"/>
              <a:t>В честь Христофора Колумба (по-испански </a:t>
            </a:r>
            <a:r>
              <a:rPr lang="ru-RU" sz="2400" i="1" smtClean="0"/>
              <a:t>Кристобаля Колона</a:t>
            </a:r>
            <a:r>
              <a:rPr lang="ru-RU" sz="2400" smtClean="0"/>
              <a:t>) была названа валюта Сальвадора — </a:t>
            </a:r>
            <a:r>
              <a:rPr lang="ru-RU" sz="2400" i="1" smtClean="0">
                <a:hlinkClick r:id="rId3" tooltip="Сальвадорский колон"/>
              </a:rPr>
              <a:t>сальвадорский колон</a:t>
            </a:r>
            <a:r>
              <a:rPr lang="ru-RU" sz="2400" i="1" smtClean="0"/>
              <a:t>.</a:t>
            </a:r>
            <a:r>
              <a:rPr lang="ru-RU" sz="2400" smtClean="0"/>
              <a:t> На всех без исключения выпущенных купюрах  на оборотной стороне помещался портрет молодого либо пожилого Колумба.</a:t>
            </a:r>
          </a:p>
          <a:p>
            <a:endParaRPr lang="ru-RU" sz="2400" smtClean="0"/>
          </a:p>
        </p:txBody>
      </p:sp>
      <p:pic>
        <p:nvPicPr>
          <p:cNvPr id="17413" name="Рисунок 6" descr="ES10-1999 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1125538"/>
            <a:ext cx="26987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7" descr="ElSalvadorP107-100Colones-1965-donatedth b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4512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открытие америки\wpapers_ru_Карта-и-компас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Давайте подумаем …</a:t>
            </a:r>
            <a:endParaRPr lang="ru-RU" b="1" u="sng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r>
              <a:rPr lang="ru-RU" dirty="0" smtClean="0"/>
              <a:t>Почему от замысла добраться до Индии морским путем до исполнения этого замысла ушло так много времени?</a:t>
            </a:r>
          </a:p>
          <a:p>
            <a:r>
              <a:rPr lang="ru-RU" dirty="0" smtClean="0"/>
              <a:t>С какой целью португальцы на открытых ими берегах устанавливали  большие  деревянные кресты?</a:t>
            </a:r>
          </a:p>
          <a:p>
            <a:r>
              <a:rPr lang="ru-RU" dirty="0" smtClean="0"/>
              <a:t>Почему арабские купцы препятствовали плаванию европейцев в Индию?</a:t>
            </a:r>
          </a:p>
          <a:p>
            <a:r>
              <a:rPr lang="ru-RU" dirty="0" smtClean="0"/>
              <a:t>Почему </a:t>
            </a:r>
            <a:r>
              <a:rPr lang="ru-RU" dirty="0" err="1" smtClean="0"/>
              <a:t>Васко</a:t>
            </a:r>
            <a:r>
              <a:rPr lang="ru-RU" dirty="0" smtClean="0"/>
              <a:t> да Гама не пользуется уважением в Индии?</a:t>
            </a:r>
          </a:p>
          <a:p>
            <a:endParaRPr lang="ru-RU" sz="2400" dirty="0" smtClean="0"/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открытие америки\wpapers_ru_Карта-и-компас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777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«</a:t>
            </a:r>
            <a:r>
              <a:rPr lang="ru-RU" sz="4000" dirty="0" err="1" smtClean="0"/>
              <a:t>Колумбов</a:t>
            </a:r>
            <a:r>
              <a:rPr lang="ru-RU" sz="4000" dirty="0" smtClean="0"/>
              <a:t> обмен»</a:t>
            </a:r>
            <a:br>
              <a:rPr lang="ru-RU" sz="4000" dirty="0" smtClean="0"/>
            </a:br>
            <a:r>
              <a:rPr lang="ru-RU" sz="3600" i="1" dirty="0" smtClean="0">
                <a:hlinkClick r:id="rId3" tooltip="Колумбов обмен"/>
              </a:rPr>
              <a:t> </a:t>
            </a:r>
            <a:r>
              <a:rPr lang="ru-RU" sz="2700" i="1" dirty="0" err="1" smtClean="0">
                <a:hlinkClick r:id="rId3" tooltip="Колумбов обмен"/>
              </a:rPr>
              <a:t>Колумбов</a:t>
            </a:r>
            <a:r>
              <a:rPr lang="ru-RU" sz="2700" i="1" dirty="0" smtClean="0">
                <a:hlinkClick r:id="rId3" tooltip="Колумбов обмен"/>
              </a:rPr>
              <a:t> обмен</a:t>
            </a:r>
            <a:r>
              <a:rPr lang="ru-RU" sz="2700" dirty="0" smtClean="0"/>
              <a:t> — перемещение растений, животных, микроорганизмов и людей из Старого Света в Новый и наоборот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4000" dirty="0"/>
          </a:p>
        </p:txBody>
      </p:sp>
      <p:pic>
        <p:nvPicPr>
          <p:cNvPr id="18436" name="Содержимое 8" descr="26316139_w640_h640_014880466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14500" y="2100263"/>
            <a:ext cx="5715000" cy="3524250"/>
          </a:xfrm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31863"/>
            <a:ext cx="9144000" cy="592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звернутая стрелка 7"/>
          <p:cNvSpPr/>
          <p:nvPr/>
        </p:nvSpPr>
        <p:spPr>
          <a:xfrm>
            <a:off x="971550" y="2565400"/>
            <a:ext cx="6192838" cy="863600"/>
          </a:xfrm>
          <a:prstGeom prst="utur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 descr="26316139_w640_h640_0148804660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2033308">
            <a:off x="136525" y="1408113"/>
            <a:ext cx="157321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photo_482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2243522">
            <a:off x="1460500" y="1416050"/>
            <a:ext cx="151288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Potato-b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2095444">
            <a:off x="2632075" y="1566863"/>
            <a:ext cx="13335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peanuts-shutterstock_104255195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2295680">
            <a:off x="3757613" y="1579563"/>
            <a:ext cx="12954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rddmcm9owfa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941569" flipH="1">
            <a:off x="4852194" y="1466056"/>
            <a:ext cx="84613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tomat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2462732">
            <a:off x="5708650" y="1600200"/>
            <a:ext cx="13462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555875" y="3933825"/>
            <a:ext cx="3529013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Как вы думаете, чего не хватает на схеме?</a:t>
            </a:r>
          </a:p>
        </p:txBody>
      </p:sp>
      <p:sp>
        <p:nvSpPr>
          <p:cNvPr id="17" name="Развернутая стрелка 16"/>
          <p:cNvSpPr/>
          <p:nvPr/>
        </p:nvSpPr>
        <p:spPr>
          <a:xfrm rot="10800000">
            <a:off x="827088" y="3933825"/>
            <a:ext cx="6192837" cy="790575"/>
          </a:xfrm>
          <a:prstGeom prst="utur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445125"/>
            <a:ext cx="8712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Творческое задание  на дом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Какие  животные были завезены в Европу из Америки 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Какие растения и животные  перевезены из Европы в Америку?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открытие америки\wpapers_ru_Карта-и-компас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" name="Рисунок 8" descr="санта мария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Monumento_a_Colón_(Madrid)_0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054350"/>
            <a:ext cx="2411413" cy="3803650"/>
          </a:xfrm>
        </p:spPr>
      </p:pic>
      <p:pic>
        <p:nvPicPr>
          <p:cNvPr id="8" name="Рисунок 7" descr="por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0"/>
            <a:ext cx="2555875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C00000"/>
                </a:solidFill>
                <a:latin typeface="Comic Sans MS" panose="030F0702030302020204" pitchFamily="66" charset="0"/>
                <a:ea typeface="Times New Roman"/>
              </a:rPr>
              <a:t>Откуда же взялось название «Америка»?</a:t>
            </a:r>
            <a:endParaRPr lang="ru-RU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557" y="1268760"/>
            <a:ext cx="6347048" cy="748679"/>
          </a:xfrm>
        </p:spPr>
        <p:txBody>
          <a:bodyPr/>
          <a:lstStyle/>
          <a:p>
            <a:pPr marL="114300" algn="just">
              <a:spcAft>
                <a:spcPts val="0"/>
              </a:spcAft>
            </a:pPr>
            <a:r>
              <a:rPr lang="ru-RU" sz="2800" i="1" dirty="0">
                <a:latin typeface="Comic Sans MS" panose="030F0702030302020204" pitchFamily="66" charset="0"/>
                <a:ea typeface="Times New Roman"/>
              </a:rPr>
              <a:t>Работа с </a:t>
            </a:r>
            <a:r>
              <a:rPr lang="ru-RU" sz="2800" i="1" dirty="0" smtClean="0">
                <a:latin typeface="Comic Sans MS" panose="030F0702030302020204" pitchFamily="66" charset="0"/>
                <a:ea typeface="Times New Roman"/>
              </a:rPr>
              <a:t>учебником Стр.67 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073" y="2195867"/>
            <a:ext cx="4032448" cy="389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51920" y="6092940"/>
            <a:ext cx="3042821" cy="461665"/>
          </a:xfrm>
          <a:prstGeom prst="rect">
            <a:avLst/>
          </a:prstGeom>
          <a:solidFill>
            <a:srgbClr val="FFFF66"/>
          </a:solidFill>
        </p:spPr>
        <p:txBody>
          <a:bodyPr wrap="none">
            <a:spAutoFit/>
          </a:bodyPr>
          <a:lstStyle/>
          <a:p>
            <a:r>
              <a:rPr lang="ru-RU" sz="2400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Америго</a:t>
            </a:r>
            <a:r>
              <a:rPr lang="ru-RU" sz="24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Веспуччи</a:t>
            </a:r>
            <a:endParaRPr lang="ru-RU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69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81500" y="1066800"/>
            <a:ext cx="3862908" cy="4191000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sz="2800" dirty="0">
                <a:solidFill>
                  <a:srgbClr val="800000"/>
                </a:solidFill>
                <a:latin typeface="Comic Sans MS" panose="030F0702030302020204" pitchFamily="66" charset="0"/>
              </a:rPr>
              <a:t>Свое название Америка получила в честь другого мореплавателя </a:t>
            </a:r>
            <a:r>
              <a:rPr lang="ru-RU" altLang="ru-RU" sz="2800" dirty="0" err="1">
                <a:solidFill>
                  <a:srgbClr val="800000"/>
                </a:solidFill>
                <a:latin typeface="Comic Sans MS" panose="030F0702030302020204" pitchFamily="66" charset="0"/>
              </a:rPr>
              <a:t>Америго</a:t>
            </a:r>
            <a:r>
              <a:rPr lang="ru-RU" altLang="ru-RU" sz="2800" dirty="0">
                <a:solidFill>
                  <a:srgbClr val="8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800" dirty="0" err="1">
                <a:solidFill>
                  <a:srgbClr val="800000"/>
                </a:solidFill>
                <a:latin typeface="Comic Sans MS" panose="030F0702030302020204" pitchFamily="66" charset="0"/>
              </a:rPr>
              <a:t>Веспутччи</a:t>
            </a:r>
            <a:r>
              <a:rPr lang="ru-RU" altLang="ru-RU" sz="2800" dirty="0">
                <a:solidFill>
                  <a:srgbClr val="800000"/>
                </a:solidFill>
                <a:latin typeface="Comic Sans MS" panose="030F0702030302020204" pitchFamily="66" charset="0"/>
              </a:rPr>
              <a:t>. Он убедился, что открытые земли не Азия, дал название новому</a:t>
            </a:r>
          </a:p>
          <a:p>
            <a:pPr>
              <a:buFont typeface="Wingdings" pitchFamily="2" charset="2"/>
              <a:buNone/>
            </a:pPr>
            <a:r>
              <a:rPr lang="ru-RU" altLang="ru-RU" sz="2800" dirty="0">
                <a:solidFill>
                  <a:srgbClr val="800000"/>
                </a:solidFill>
                <a:latin typeface="Comic Sans MS" panose="030F0702030302020204" pitchFamily="66" charset="0"/>
              </a:rPr>
              <a:t>   материку «Новый Свет»</a:t>
            </a:r>
          </a:p>
        </p:txBody>
      </p:sp>
      <p:pic>
        <p:nvPicPr>
          <p:cNvPr id="21510" name="Picture 6" descr="Северная Америка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lum bright="-6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81300" cy="3200400"/>
          </a:xfrm>
        </p:spPr>
      </p:pic>
      <p:pic>
        <p:nvPicPr>
          <p:cNvPr id="21511" name="Picture 7" descr="Южная Америка"/>
          <p:cNvPicPr>
            <a:picLocks noChangeAspect="1" noChangeArrowheads="1"/>
          </p:cNvPicPr>
          <p:nvPr/>
        </p:nvPicPr>
        <p:blipFill>
          <a:blip r:embed="rId3" cstate="print">
            <a:lum bright="-6000" contrast="3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2322513" cy="2981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463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открытие америки\wpapers_ru_Карта-и-компас.jpg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</a:blip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Comic Sans MS" pitchFamily="66" charset="0"/>
              </a:rPr>
              <a:t>Подведём итоги…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 сегодня на уроке было для вас самым интересным?</a:t>
            </a:r>
          </a:p>
          <a:p>
            <a:r>
              <a:rPr lang="ru-RU" dirty="0" smtClean="0"/>
              <a:t>Что было легким?</a:t>
            </a:r>
          </a:p>
          <a:p>
            <a:r>
              <a:rPr lang="ru-RU" dirty="0" smtClean="0"/>
              <a:t>Что показалось трудным ?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20485" name="Рисунок 4" descr="desk_globe_e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67072" y="476672"/>
            <a:ext cx="7775575" cy="863501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820000"/>
                </a:solidFill>
                <a:latin typeface="Comic Sans MS" panose="030F0702030302020204" pitchFamily="66" charset="0"/>
              </a:rPr>
              <a:t>Рефлексия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90400"/>
            <a:ext cx="1629916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52288"/>
            <a:ext cx="14859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47538"/>
            <a:ext cx="14478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438436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omic Sans MS" panose="030F0702030302020204" pitchFamily="66" charset="0"/>
              </a:rPr>
              <a:t>понравилось,  и было интересно 1 </a:t>
            </a:r>
            <a:r>
              <a:rPr lang="ru-RU" sz="3200" b="1" dirty="0">
                <a:latin typeface="Comic Sans MS" panose="030F0702030302020204" pitchFamily="66" charset="0"/>
              </a:rPr>
              <a:t>смайлик</a:t>
            </a:r>
            <a:r>
              <a:rPr lang="ru-RU" sz="3200" b="1" dirty="0" smtClean="0">
                <a:latin typeface="Comic Sans MS" panose="030F0702030302020204" pitchFamily="66" charset="0"/>
              </a:rPr>
              <a:t>;</a:t>
            </a:r>
            <a:endParaRPr lang="en-US" sz="3200" b="1" dirty="0" smtClean="0">
              <a:latin typeface="Comic Sans MS" panose="030F0702030302020204" pitchFamily="66" charset="0"/>
            </a:endParaRPr>
          </a:p>
          <a:p>
            <a:pPr algn="ctr"/>
            <a:endParaRPr lang="en-US" sz="32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3200" b="1" dirty="0" smtClean="0">
                <a:latin typeface="Comic Sans MS" panose="030F0702030302020204" pitchFamily="66" charset="0"/>
              </a:rPr>
              <a:t> </a:t>
            </a:r>
            <a:r>
              <a:rPr lang="ru-RU" sz="3200" b="1" dirty="0">
                <a:latin typeface="Comic Sans MS" panose="030F0702030302020204" pitchFamily="66" charset="0"/>
              </a:rPr>
              <a:t>если нет 2, </a:t>
            </a:r>
            <a:endParaRPr lang="en-US" sz="3200" b="1" dirty="0" smtClean="0">
              <a:latin typeface="Comic Sans MS" panose="030F0702030302020204" pitchFamily="66" charset="0"/>
            </a:endParaRPr>
          </a:p>
          <a:p>
            <a:pPr algn="ctr"/>
            <a:endParaRPr lang="en-US" sz="32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3200" b="1" dirty="0" smtClean="0">
                <a:latin typeface="Comic Sans MS" panose="030F0702030302020204" pitchFamily="66" charset="0"/>
              </a:rPr>
              <a:t>если </a:t>
            </a:r>
            <a:r>
              <a:rPr lang="ru-RU" sz="3200" b="1" dirty="0">
                <a:latin typeface="Comic Sans MS" panose="030F0702030302020204" pitchFamily="66" charset="0"/>
              </a:rPr>
              <a:t>вы хотели бы узнать больше 3.</a:t>
            </a:r>
          </a:p>
        </p:txBody>
      </p:sp>
    </p:spTree>
    <p:extLst>
      <p:ext uri="{BB962C8B-B14F-4D97-AF65-F5344CB8AC3E}">
        <p14:creationId xmlns="" xmlns:p14="http://schemas.microsoft.com/office/powerpoint/2010/main" val="229469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Домашнее задание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Параграф 13</a:t>
            </a:r>
          </a:p>
          <a:p>
            <a:r>
              <a:rPr lang="ru-RU" sz="4000" dirty="0" smtClean="0"/>
              <a:t>Вопрос 6, 7 «Более сложные»</a:t>
            </a:r>
          </a:p>
          <a:p>
            <a:r>
              <a:rPr lang="ru-RU" sz="4000" dirty="0" smtClean="0"/>
              <a:t>Рабочая тетрадь страница 36 - 37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tropics_0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Поиск пути в Индию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5652120" cy="4114800"/>
          </a:xfrm>
        </p:spPr>
        <p:txBody>
          <a:bodyPr/>
          <a:lstStyle/>
          <a:p>
            <a:r>
              <a:rPr lang="ru-RU" altLang="ru-RU" dirty="0">
                <a:latin typeface="Comic Sans MS" panose="030F0702030302020204" pitchFamily="66" charset="0"/>
              </a:rPr>
              <a:t>Дальние страны Индия, Китай, Япония считались землями несметных богатств и вызывали большой интерес. Встала проблема поиска кратчайшего пути в Индию</a:t>
            </a:r>
            <a:r>
              <a:rPr lang="ru-RU" altLang="ru-RU" dirty="0">
                <a:solidFill>
                  <a:srgbClr val="FFCC00"/>
                </a:solidFill>
              </a:rPr>
              <a:t>.</a:t>
            </a:r>
          </a:p>
        </p:txBody>
      </p:sp>
      <p:pic>
        <p:nvPicPr>
          <p:cNvPr id="12292" name="Picture 4" descr="Индия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57400"/>
            <a:ext cx="3078163" cy="441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086600" y="2971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66FFFF"/>
                </a:solidFill>
              </a:rPr>
              <a:t>Индия</a:t>
            </a:r>
          </a:p>
        </p:txBody>
      </p:sp>
    </p:spTree>
    <p:extLst>
      <p:ext uri="{BB962C8B-B14F-4D97-AF65-F5344CB8AC3E}">
        <p14:creationId xmlns="" xmlns:p14="http://schemas.microsoft.com/office/powerpoint/2010/main" val="418454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 advAuto="1000"/>
      <p:bldP spid="1229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8" name="Picture 26" descr="beach_rocks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-324544" y="2819400"/>
            <a:ext cx="3296344" cy="4038600"/>
          </a:xfrm>
          <a:prstGeom prst="verticalScroll">
            <a:avLst>
              <a:gd name="adj" fmla="val 12500"/>
            </a:avLst>
          </a:prstGeom>
          <a:gradFill rotWithShape="0">
            <a:gsLst>
              <a:gs pos="0">
                <a:srgbClr val="FFCC66"/>
              </a:gs>
              <a:gs pos="100000">
                <a:srgbClr val="FFFFCC"/>
              </a:gs>
            </a:gsLst>
            <a:lin ang="18900000" scaled="1"/>
          </a:gradFill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2987824" y="2819400"/>
            <a:ext cx="3456384" cy="4038600"/>
          </a:xfrm>
          <a:prstGeom prst="verticalScroll">
            <a:avLst>
              <a:gd name="adj" fmla="val 12500"/>
            </a:avLst>
          </a:prstGeom>
          <a:gradFill rotWithShape="0">
            <a:gsLst>
              <a:gs pos="0">
                <a:srgbClr val="FFCC66"/>
              </a:gs>
              <a:gs pos="100000">
                <a:srgbClr val="FFFFCC"/>
              </a:gs>
            </a:gsLst>
            <a:lin ang="18900000" scaled="1"/>
          </a:gradFill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6444208" y="2819400"/>
            <a:ext cx="3024336" cy="4038600"/>
          </a:xfrm>
          <a:prstGeom prst="verticalScroll">
            <a:avLst>
              <a:gd name="adj" fmla="val 12500"/>
            </a:avLst>
          </a:prstGeom>
          <a:gradFill rotWithShape="0">
            <a:gsLst>
              <a:gs pos="0">
                <a:srgbClr val="FFFFCC"/>
              </a:gs>
              <a:gs pos="100000">
                <a:srgbClr val="FFCC66"/>
              </a:gs>
            </a:gsLst>
            <a:lin ang="2700000" scaled="1"/>
          </a:gradFill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413125" y="803275"/>
            <a:ext cx="2530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691680" y="188640"/>
            <a:ext cx="5242520" cy="1015663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FCC66"/>
              </a:gs>
            </a:gsLst>
            <a:lin ang="2700000" scaled="1"/>
          </a:gradFill>
          <a:ln w="9525">
            <a:solidFill>
              <a:srgbClr val="CC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Разные путешественники искали </a:t>
            </a:r>
          </a:p>
          <a:p>
            <a:pPr algn="ctr">
              <a:spcBef>
                <a:spcPct val="50000"/>
              </a:spcBef>
            </a:pPr>
            <a:r>
              <a:rPr lang="ru-RU" altLang="ru-RU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кратчайший путь в Индию.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81000" y="3212976"/>
            <a:ext cx="2246784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i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Афанасий Никитин</a:t>
            </a:r>
          </a:p>
          <a:p>
            <a:pPr>
              <a:spcBef>
                <a:spcPct val="50000"/>
              </a:spcBef>
            </a:pPr>
            <a:r>
              <a:rPr lang="ru-RU" altLang="ru-RU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Русский </a:t>
            </a:r>
            <a:r>
              <a:rPr lang="ru-RU" altLang="ru-RU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путешественник.</a:t>
            </a:r>
          </a:p>
          <a:p>
            <a:pPr>
              <a:spcBef>
                <a:spcPct val="50000"/>
              </a:spcBef>
            </a:pPr>
            <a:r>
              <a:rPr lang="ru-RU" altLang="ru-RU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Один </a:t>
            </a:r>
            <a:r>
              <a:rPr lang="ru-RU" altLang="ru-RU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из   первых </a:t>
            </a:r>
            <a:r>
              <a:rPr lang="ru-RU" altLang="ru-RU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европейцев</a:t>
            </a:r>
            <a:r>
              <a:rPr lang="ru-RU" altLang="ru-RU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, побывавших в Индии (1466-1472</a:t>
            </a:r>
            <a:r>
              <a:rPr lang="ru-RU" altLang="ru-RU" sz="2000" dirty="0">
                <a:solidFill>
                  <a:srgbClr val="CC6600"/>
                </a:solidFill>
              </a:rPr>
              <a:t>)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419872" y="3200400"/>
            <a:ext cx="259228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i="1" u="sng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Васко</a:t>
            </a:r>
            <a:r>
              <a:rPr lang="ru-RU" altLang="ru-RU" sz="2400" b="1" i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 да Гама</a:t>
            </a:r>
          </a:p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Португальский </a:t>
            </a:r>
            <a:r>
              <a:rPr lang="ru-RU" alt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путешественник</a:t>
            </a:r>
          </a:p>
          <a:p>
            <a:pPr>
              <a:spcBef>
                <a:spcPct val="50000"/>
              </a:spcBef>
            </a:pPr>
            <a:r>
              <a:rPr lang="ru-RU" alt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Открыл </a:t>
            </a:r>
            <a:r>
              <a:rPr lang="ru-RU" altLang="ru-RU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морской путь в Индию вокруг Африки</a:t>
            </a:r>
            <a:r>
              <a:rPr lang="ru-RU" altLang="ru-RU" sz="2400" dirty="0">
                <a:solidFill>
                  <a:srgbClr val="CC6600"/>
                </a:solidFill>
              </a:rPr>
              <a:t>.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804248" y="3810000"/>
            <a:ext cx="233975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i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Христофор</a:t>
            </a:r>
          </a:p>
          <a:p>
            <a:pPr>
              <a:spcBef>
                <a:spcPct val="50000"/>
              </a:spcBef>
            </a:pPr>
            <a:r>
              <a:rPr lang="ru-RU" altLang="ru-RU" sz="2800" b="1" i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   Колумб</a:t>
            </a: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4499992" y="1268760"/>
            <a:ext cx="0" cy="45720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cxnSp>
        <p:nvCxnSpPr>
          <p:cNvPr id="13329" name="AutoShape 17"/>
          <p:cNvCxnSpPr>
            <a:cxnSpLocks noChangeShapeType="1"/>
          </p:cNvCxnSpPr>
          <p:nvPr/>
        </p:nvCxnSpPr>
        <p:spPr bwMode="auto">
          <a:xfrm flipH="1">
            <a:off x="1752600" y="2133600"/>
            <a:ext cx="5334000" cy="1588"/>
          </a:xfrm>
          <a:prstGeom prst="straightConnector1">
            <a:avLst/>
          </a:prstGeom>
          <a:noFill/>
          <a:ln w="3810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1752600" y="2133600"/>
            <a:ext cx="0" cy="60960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7086600" y="2133600"/>
            <a:ext cx="0" cy="68580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pic>
        <p:nvPicPr>
          <p:cNvPr id="13336" name="Picture 24" descr="лод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243408"/>
            <a:ext cx="2438400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40" name="Line 28"/>
          <p:cNvSpPr>
            <a:spLocks noChangeShapeType="1"/>
          </p:cNvSpPr>
          <p:nvPr/>
        </p:nvSpPr>
        <p:spPr bwMode="auto">
          <a:xfrm>
            <a:off x="4499992" y="1628800"/>
            <a:ext cx="0" cy="1152128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pic>
        <p:nvPicPr>
          <p:cNvPr id="13341" name="Picture 29" descr="1str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43408"/>
            <a:ext cx="1872208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8676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9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5" presetID="7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20" grpId="0" animBg="1"/>
      <p:bldP spid="13321" grpId="0" animBg="1"/>
      <p:bldP spid="13322" grpId="0" autoUpdateAnimBg="0"/>
      <p:bldP spid="13323" grpId="0" animBg="1" autoUpdateAnimBg="0"/>
      <p:bldP spid="13325" grpId="0" autoUpdateAnimBg="0"/>
      <p:bldP spid="13326" grpId="0" autoUpdateAnimBg="0"/>
      <p:bldP spid="13327" grpId="0" autoUpdateAnimBg="0"/>
      <p:bldP spid="13328" grpId="0" animBg="1"/>
      <p:bldP spid="13330" grpId="0" animBg="1"/>
      <p:bldP spid="13333" grpId="0" animBg="1"/>
      <p:bldP spid="13335" grpId="0" autoUpdateAnimBg="0"/>
      <p:bldP spid="133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открытие америки\wpapers_ru_Карта-и-компа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250" y="1916113"/>
            <a:ext cx="77724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i="1" dirty="0" smtClean="0">
                <a:solidFill>
                  <a:schemeClr val="bg1"/>
                </a:solidFill>
                <a:latin typeface="Century Gothic" pitchFamily="34" charset="0"/>
              </a:rPr>
              <a:t>Открытие Америки</a:t>
            </a:r>
            <a:endParaRPr lang="ru-RU" sz="6000" b="1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открытие америки\wpapers_ru_Карта-и-компас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 smtClean="0"/>
              <a:t>Почему сегодня мы снова будем говорить об открытии Америки европейцами. </a:t>
            </a:r>
          </a:p>
          <a:p>
            <a:pPr algn="ctr">
              <a:buNone/>
            </a:pPr>
            <a:r>
              <a:rPr lang="ru-RU" sz="6000" b="1" dirty="0" smtClean="0"/>
              <a:t>Ведь Норманны  уже были на берегах этого материка?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открытие америки\wpapers_ru_Карта-и-компас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Замысел Колумба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779838" y="1268413"/>
            <a:ext cx="4906962" cy="485775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Христофор Колумб  родился в   Италии в 1541 году. Еще в ранней юности он мечтал о морских плаваниях, поэтому решил отправиться в Португалию . </a:t>
            </a:r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b="1" dirty="0" smtClean="0">
                <a:solidFill>
                  <a:srgbClr val="FF0000"/>
                </a:solidFill>
              </a:rPr>
              <a:t>??? Как вы думаете почему в Португалию?</a:t>
            </a:r>
          </a:p>
        </p:txBody>
      </p:sp>
      <p:pic>
        <p:nvPicPr>
          <p:cNvPr id="6149" name="Рисунок 6" descr="bi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975"/>
            <a:ext cx="4116388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открытие америки\wpapers_ru_Карта-и-компас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Замысел Колумба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3609975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Когда в Европе начали мечтать  о поисках морского пути в Индию Колумб разработал свой план. Это было плавание на запад. Посмотрим на карту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Со своим предложением Колумб обратился к королю Португалии , но тот ему отказал, ведь только что из неудачного плавания вернулся Бартоломеу Диаш</a:t>
            </a:r>
            <a:endParaRPr lang="ru-RU" sz="2400" dirty="0"/>
          </a:p>
        </p:txBody>
      </p:sp>
      <p:pic>
        <p:nvPicPr>
          <p:cNvPr id="7" name="Рисунок 6" descr="_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163" y="0"/>
            <a:ext cx="9174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открытие америки\wpapers_ru_Карта-и-компас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algn="ctr"/>
            <a:r>
              <a:rPr lang="ru-RU" sz="2800" dirty="0" smtClean="0"/>
              <a:t>Колумб предложил свой план  правителям соседней Испании. </a:t>
            </a:r>
          </a:p>
          <a:p>
            <a:pPr algn="ctr"/>
            <a:r>
              <a:rPr lang="ru-RU" sz="2800" dirty="0" smtClean="0"/>
              <a:t>И его поддержала королева Испании – Изабелла</a:t>
            </a:r>
          </a:p>
          <a:p>
            <a:endParaRPr lang="ru-RU" sz="2400" dirty="0" smtClean="0"/>
          </a:p>
        </p:txBody>
      </p:sp>
      <p:pic>
        <p:nvPicPr>
          <p:cNvPr id="8197" name="Рисунок 6" descr="Cristobal_Colon_en_la_corte_de_los_Reyes_Catolicos_by_Juan_Cordero,_185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629</Words>
  <Application>Microsoft Office PowerPoint</Application>
  <PresentationFormat>Экран (4:3)</PresentationFormat>
  <Paragraphs>85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Давайте подумаем …</vt:lpstr>
      <vt:lpstr>Давайте подумаем …</vt:lpstr>
      <vt:lpstr>Поиск пути в Индию</vt:lpstr>
      <vt:lpstr>Слайд 4</vt:lpstr>
      <vt:lpstr>Открытие Америки</vt:lpstr>
      <vt:lpstr>Слайд 6</vt:lpstr>
      <vt:lpstr>Замысел Колумба</vt:lpstr>
      <vt:lpstr>Замысел Колумба</vt:lpstr>
      <vt:lpstr>Слайд 9</vt:lpstr>
      <vt:lpstr>Начало экспедиции</vt:lpstr>
      <vt:lpstr>Плавание </vt:lpstr>
      <vt:lpstr>Работа с учебником (стр 65)  Плавание на запад </vt:lpstr>
      <vt:lpstr>Слайд 13</vt:lpstr>
      <vt:lpstr>Слайд 14</vt:lpstr>
      <vt:lpstr>Слайд 15</vt:lpstr>
      <vt:lpstr>Ошибка Колумба</vt:lpstr>
      <vt:lpstr>Открытие по «ошибке»</vt:lpstr>
      <vt:lpstr>Три плавания в «Индию»</vt:lpstr>
      <vt:lpstr>                      Заслуги Колумба </vt:lpstr>
      <vt:lpstr>    «Колумбов обмен»  Колумбов обмен — перемещение растений, животных, микроорганизмов и людей из Старого Света в Новый и наоборот </vt:lpstr>
      <vt:lpstr>Слайд 21</vt:lpstr>
      <vt:lpstr>Откуда же взялось название «Америка»?</vt:lpstr>
      <vt:lpstr>Слайд 23</vt:lpstr>
      <vt:lpstr>Подведём итоги…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Проверка раннее изученного</dc:title>
  <dc:creator>Наталия</dc:creator>
  <cp:lastModifiedBy>СаволайненНА</cp:lastModifiedBy>
  <cp:revision>12</cp:revision>
  <dcterms:created xsi:type="dcterms:W3CDTF">2015-12-09T19:12:48Z</dcterms:created>
  <dcterms:modified xsi:type="dcterms:W3CDTF">2017-12-15T07:45:33Z</dcterms:modified>
</cp:coreProperties>
</file>